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30"/>
  </p:handoutMasterIdLst>
  <p:sldIdLst>
    <p:sldId id="256" r:id="rId2"/>
    <p:sldId id="257" r:id="rId3"/>
    <p:sldId id="258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87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8" r:id="rId28"/>
    <p:sldId id="264" r:id="rId2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2122"/>
    <a:srgbClr val="FEDC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54" d="100"/>
          <a:sy n="154" d="100"/>
        </p:scale>
        <p:origin x="366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8954406717259899E-4"/>
          <c:y val="0.19939094151692585"/>
          <c:w val="0.96944444444444466"/>
          <c:h val="0.70182815689705469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9032511439150186"/>
          <c:y val="3.8801007878775585E-2"/>
          <c:w val="5.3305384338269944E-2"/>
          <c:h val="0.9457243135739109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2-18T10:30:56.441" idx="1">
    <p:pos x="4815" y="2106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5790477" cy="5714286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B25C5-7578-4BB0-A64B-460C56928A1E}" type="datetimeFigureOut">
              <a:rPr lang="uk-UA" smtClean="0"/>
              <a:pPr/>
              <a:t>14.03.2022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DC2322-6972-4806-AD68-58165845C5BE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985680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" y="0"/>
            <a:ext cx="91389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038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912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ристуваць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" y="0"/>
            <a:ext cx="91389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250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ористуваць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" y="0"/>
            <a:ext cx="91389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635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Користуваць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" y="0"/>
            <a:ext cx="91389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116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Користуваць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977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Користуваць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" y="0"/>
            <a:ext cx="91389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27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Користуваць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8065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2029E-E3A8-4204-BDEE-0798EB9DD63B}" type="datetimeFigureOut">
              <a:rPr lang="uk-UA" smtClean="0"/>
              <a:pPr/>
              <a:t>14.03.2022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D4FE4-04C3-4447-A1BC-794AC5E9B3EA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29336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7" r:id="rId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Relationship Id="rId9" Type="http://schemas.openxmlformats.org/officeDocument/2006/relationships/comments" Target="../comments/commen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92448" y="1666112"/>
            <a:ext cx="59346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uk-UA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Інформація про виконання бюджетних програм по галузі «Фізична культура та спорт» за  2021 рік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BD5561F-6E06-43A3-8B30-E492F058CA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871" y="88344"/>
            <a:ext cx="2121162" cy="157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781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2C44A41-4436-40E2-992B-2EDE0420D590}"/>
              </a:ext>
            </a:extLst>
          </p:cNvPr>
          <p:cNvSpPr txBox="1">
            <a:spLocks/>
          </p:cNvSpPr>
          <p:nvPr/>
        </p:nvSpPr>
        <p:spPr>
          <a:xfrm>
            <a:off x="1250950" y="109470"/>
            <a:ext cx="7893050" cy="65038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Придбання та ремонт в МДЮСШ №1</a:t>
            </a:r>
            <a:endParaRPr lang="uk-UA" sz="2800" dirty="0"/>
          </a:p>
        </p:txBody>
      </p:sp>
      <p:sp>
        <p:nvSpPr>
          <p:cNvPr id="6" name="Місце для тексту 2">
            <a:extLst>
              <a:ext uri="{FF2B5EF4-FFF2-40B4-BE49-F238E27FC236}">
                <a16:creationId xmlns:a16="http://schemas.microsoft.com/office/drawing/2014/main" xmlns="" id="{B0BF78C9-7ACE-41B5-83E8-8A8BD9348D73}"/>
              </a:ext>
            </a:extLst>
          </p:cNvPr>
          <p:cNvSpPr txBox="1">
            <a:spLocks/>
          </p:cNvSpPr>
          <p:nvPr/>
        </p:nvSpPr>
        <p:spPr>
          <a:xfrm>
            <a:off x="1384486" y="493180"/>
            <a:ext cx="7625978" cy="591865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У 2021 році було проведено поточний ремонт фасаду та фасаду адміністративно-побутового корпусу адміністративно-побутового корпусу МДЮСШ №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AEFD8B2-CF7A-4A7F-BFDF-C5C501369EF8}"/>
              </a:ext>
            </a:extLst>
          </p:cNvPr>
          <p:cNvSpPr txBox="1"/>
          <p:nvPr/>
        </p:nvSpPr>
        <p:spPr>
          <a:xfrm>
            <a:off x="2191960" y="1035803"/>
            <a:ext cx="544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DA8C6B7-60DE-4F34-889B-23E24D48D39D}"/>
              </a:ext>
            </a:extLst>
          </p:cNvPr>
          <p:cNvSpPr txBox="1"/>
          <p:nvPr/>
        </p:nvSpPr>
        <p:spPr>
          <a:xfrm>
            <a:off x="6191779" y="1035804"/>
            <a:ext cx="6445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Стало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FBBE781-5EB5-4A4F-953F-FBB5CC01A42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14046" y="1315558"/>
            <a:ext cx="2529506" cy="151555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4FD0E93-393D-43BA-814F-481429ACAAD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43272" y="3089647"/>
            <a:ext cx="2521062" cy="142076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0BC12FD-D9D3-4F70-AFA9-5674F1C7368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91159" y="1324531"/>
            <a:ext cx="2145791" cy="160636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8CF79A7-C3E0-4EB5-A1E6-84945B42862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40197" y="2998832"/>
            <a:ext cx="2196753" cy="165148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BAB280F-B58B-41FD-A8E5-2A67B60957A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3"/>
          <a:stretch/>
        </p:blipFill>
        <p:spPr>
          <a:xfrm>
            <a:off x="3829919" y="1606755"/>
            <a:ext cx="2478185" cy="296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2255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445B358-274D-477C-BE04-E0A5158C73B2}"/>
              </a:ext>
            </a:extLst>
          </p:cNvPr>
          <p:cNvSpPr txBox="1"/>
          <p:nvPr/>
        </p:nvSpPr>
        <p:spPr>
          <a:xfrm>
            <a:off x="2153920" y="198214"/>
            <a:ext cx="62217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uk-UA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Поточний ремонт сидінь трибун стадіону МДЮСШ № 1 власними силами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D7B338F-D415-4210-8697-F0BDFE3A5340}"/>
              </a:ext>
            </a:extLst>
          </p:cNvPr>
          <p:cNvSpPr txBox="1"/>
          <p:nvPr/>
        </p:nvSpPr>
        <p:spPr>
          <a:xfrm>
            <a:off x="2438083" y="639041"/>
            <a:ext cx="544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14AD0D4-4D8F-4EE7-B327-08392B88B541}"/>
              </a:ext>
            </a:extLst>
          </p:cNvPr>
          <p:cNvSpPr txBox="1"/>
          <p:nvPr/>
        </p:nvSpPr>
        <p:spPr>
          <a:xfrm>
            <a:off x="6460041" y="779130"/>
            <a:ext cx="6445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Стало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63829" y="4392158"/>
            <a:ext cx="6819771" cy="320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Придбано: 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стіл для тенісу настільного та вивіска фасадна 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BD6220B-6571-4E7F-933F-878E3F825FE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53920" y="906514"/>
            <a:ext cx="1811787" cy="179997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189C8530-3796-401B-A289-A333868F74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733"/>
          <a:stretch/>
        </p:blipFill>
        <p:spPr>
          <a:xfrm>
            <a:off x="5178295" y="1030210"/>
            <a:ext cx="3057655" cy="165695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E40145BA-9CAA-405C-8CDF-CEE918736A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980" y="2819004"/>
            <a:ext cx="1807727" cy="135579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65E150F2-F85F-4F3B-8A3D-3A84D92A3A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226"/>
          <a:stretch/>
        </p:blipFill>
        <p:spPr>
          <a:xfrm>
            <a:off x="5178294" y="2752799"/>
            <a:ext cx="3057655" cy="152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498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DD2476AE-9DCA-4103-926D-9E9B2F85471A}"/>
              </a:ext>
            </a:extLst>
          </p:cNvPr>
          <p:cNvSpPr txBox="1">
            <a:spLocks/>
          </p:cNvSpPr>
          <p:nvPr/>
        </p:nvSpPr>
        <p:spPr>
          <a:xfrm>
            <a:off x="1276350" y="52388"/>
            <a:ext cx="7725982" cy="66516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1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Завершення реконструкції елінгу з надбудовою “МДЮСШ №2” по Узвозу Бузькому Придбано каяки слаломні 3 шт., захисні жилети весла для слалому, </a:t>
            </a:r>
            <a:r>
              <a:rPr lang="ru-RU" sz="1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котел </a:t>
            </a:r>
            <a:r>
              <a:rPr lang="ru-RU" sz="1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газовий</a:t>
            </a:r>
            <a:endParaRPr lang="uk-UA" sz="1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МДЮСШ №2</a:t>
            </a:r>
            <a:endParaRPr lang="uk-UA" sz="2400" dirty="0"/>
          </a:p>
        </p:txBody>
      </p:sp>
      <p:pic>
        <p:nvPicPr>
          <p:cNvPr id="9" name="Рисунок 8" descr="E:\Інвентар\efd021fc73c27130cdd3e5f9cf04dd30.jpg">
            <a:extLst>
              <a:ext uri="{FF2B5EF4-FFF2-40B4-BE49-F238E27FC236}">
                <a16:creationId xmlns:a16="http://schemas.microsoft.com/office/drawing/2014/main" xmlns="" id="{02E48389-CA31-4C0C-A92C-F8865D81B57B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93708" y="2845587"/>
            <a:ext cx="1356011" cy="1895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DCFCC94-401F-4840-93CC-68D261B7030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4251" y="1147501"/>
            <a:ext cx="2167945" cy="150679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4E333634-AE79-455F-A347-9B660F28C7C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95007" y="1156656"/>
            <a:ext cx="2167945" cy="149764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4FAF5D8A-5E99-4500-9A9A-FB67A0618EE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5238" y="1148251"/>
            <a:ext cx="1414481" cy="157081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CFAB18A-E101-4F5A-ACFB-ED6E73DC6C6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30936" y="2885994"/>
            <a:ext cx="2167945" cy="191935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DE150D0-9165-4BF5-86D7-C17A89CBF72B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23382" y="2891678"/>
            <a:ext cx="2112420" cy="191367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264B5355-9149-4FDF-A950-E21CB0C06476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924739" y="1156656"/>
            <a:ext cx="1059076" cy="343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513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CFAF6E9-0715-49C8-8E22-6AA31408AAF3}"/>
              </a:ext>
            </a:extLst>
          </p:cNvPr>
          <p:cNvSpPr txBox="1">
            <a:spLocks/>
          </p:cNvSpPr>
          <p:nvPr/>
        </p:nvSpPr>
        <p:spPr>
          <a:xfrm>
            <a:off x="1276350" y="52388"/>
            <a:ext cx="7725982" cy="66516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Придбано </a:t>
            </a:r>
            <a:r>
              <a:rPr lang="ru-RU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велосипеди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вело </a:t>
            </a:r>
            <a:r>
              <a:rPr lang="ru-RU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запчастини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вело-</a:t>
            </a:r>
            <a:r>
              <a:rPr lang="ru-RU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туфлі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вело форма, </a:t>
            </a:r>
            <a:r>
              <a:rPr lang="ru-RU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волейбольні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гандбольні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м'ячі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наколінники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фішки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гандбольна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форма </a:t>
            </a:r>
            <a:r>
              <a:rPr lang="uk-UA" sz="1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МДЮСШ №3</a:t>
            </a:r>
            <a:endParaRPr lang="uk-UA" sz="1600" dirty="0"/>
          </a:p>
          <a:p>
            <a:pPr algn="ctr"/>
            <a:r>
              <a:rPr lang="ru-RU" sz="3200" b="1" dirty="0">
                <a:solidFill>
                  <a:schemeClr val="tx2"/>
                </a:solidFill>
              </a:rPr>
              <a:t/>
            </a:r>
            <a:br>
              <a:rPr lang="ru-RU" sz="3200" b="1" dirty="0">
                <a:solidFill>
                  <a:schemeClr val="tx2"/>
                </a:solidFill>
              </a:rPr>
            </a:br>
            <a:endParaRPr lang="uk-UA" sz="2400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6CE064AF-AD57-4C19-85D5-05F6FBC1D3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D07ACE2C-49D2-4420-8602-8F1CCF378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0CF4ECE6-0849-4783-A068-CA6DAF0D6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9434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E7C2EAC-0BF8-4E9D-9A51-DDC56058DFB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050" y="798506"/>
            <a:ext cx="2515182" cy="1944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Рисунок 6">
            <a:extLst>
              <a:ext uri="{FF2B5EF4-FFF2-40B4-BE49-F238E27FC236}">
                <a16:creationId xmlns:a16="http://schemas.microsoft.com/office/drawing/2014/main" xmlns="" id="{BFA26EBF-F75F-47F6-B9A2-F53AC92B1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3" t="5006" r="20461" b="23987"/>
          <a:stretch>
            <a:fillRect/>
          </a:stretch>
        </p:blipFill>
        <p:spPr bwMode="auto">
          <a:xfrm>
            <a:off x="6667501" y="859596"/>
            <a:ext cx="2254833" cy="17978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2882BEF-E15F-46FF-8C18-0EAB2D4AC2D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02034" y="842607"/>
            <a:ext cx="2421105" cy="1814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A3DC694F-0E6F-4549-9311-4ACCFF8F94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034" y="2816293"/>
            <a:ext cx="2489103" cy="1866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167EC3B-BB08-4876-B38A-15BB559B53C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72047" y="2728906"/>
            <a:ext cx="2374803" cy="1781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6A9CD103-21E2-44DF-9B70-0F2F5FF9CDB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6895808" y="2734731"/>
            <a:ext cx="1798216" cy="2090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2401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CFAF6E9-0715-49C8-8E22-6AA31408AAF3}"/>
              </a:ext>
            </a:extLst>
          </p:cNvPr>
          <p:cNvSpPr txBox="1">
            <a:spLocks/>
          </p:cNvSpPr>
          <p:nvPr/>
        </p:nvSpPr>
        <p:spPr>
          <a:xfrm>
            <a:off x="1276350" y="52388"/>
            <a:ext cx="7725982" cy="66516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Придбано обладнання для СК « </a:t>
            </a:r>
            <a:r>
              <a:rPr lang="uk-UA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Аква</a:t>
            </a:r>
            <a:r>
              <a:rPr lang="uk-UA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Він»: телевізор, холодильник, тура, обладнання для медичних кабінетів, тренажери, комп'ютерна техніка, колбочки та дощечки для плавання, гімнастичні мати, секційні лави, меблі, столи, дивани, металеві шафи, лави, стільці та господарські товари  </a:t>
            </a:r>
            <a:r>
              <a:rPr lang="uk-UA" sz="1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МДЮСШ №3</a:t>
            </a:r>
            <a:endParaRPr lang="uk-UA" sz="1600" dirty="0"/>
          </a:p>
          <a:p>
            <a:pPr algn="ctr"/>
            <a:r>
              <a:rPr lang="ru-RU" sz="3200" b="1" dirty="0">
                <a:solidFill>
                  <a:schemeClr val="tx2"/>
                </a:solidFill>
              </a:rPr>
              <a:t/>
            </a:r>
            <a:br>
              <a:rPr lang="ru-RU" sz="3200" b="1" dirty="0">
                <a:solidFill>
                  <a:schemeClr val="tx2"/>
                </a:solidFill>
              </a:rPr>
            </a:br>
            <a:endParaRPr lang="uk-UA" sz="2400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6CE064AF-AD57-4C19-85D5-05F6FBC1D3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D07ACE2C-49D2-4420-8602-8F1CCF378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0CF4ECE6-0849-4783-A068-CA6DAF0D6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9434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272B275-F184-48B8-B5C4-C3C9D4CCFFC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6538" y="1213691"/>
            <a:ext cx="2286894" cy="1712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7BE1A453-8F3A-49A0-97D2-DAFF5CC4452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0932" y="1232431"/>
            <a:ext cx="1996818" cy="1675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A62FA12-06BA-4EBC-8FB5-1986FE7E137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58288" y="1192595"/>
            <a:ext cx="2286894" cy="1715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B0E07C8F-9524-41E1-BA2B-5046C9B914A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43539" y="3131537"/>
            <a:ext cx="1493361" cy="1825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1BFF6F8F-8184-4BCA-B58C-3693F814216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69433" y="3080159"/>
            <a:ext cx="2622012" cy="1882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B210B539-806A-4353-A8A7-F72106C6A0AC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71212" y="3077410"/>
            <a:ext cx="2359066" cy="1769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82360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A74F42D-3B51-46A8-9680-384302B6E93F}"/>
              </a:ext>
            </a:extLst>
          </p:cNvPr>
          <p:cNvSpPr txBox="1">
            <a:spLocks/>
          </p:cNvSpPr>
          <p:nvPr/>
        </p:nvSpPr>
        <p:spPr>
          <a:xfrm>
            <a:off x="1276350" y="52388"/>
            <a:ext cx="7725982" cy="66516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чоловічої роздягальні, обшивка стін </a:t>
            </a:r>
            <a:endParaRPr lang="ru-RU" sz="1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Придбано 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кондиціонер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відеокамеру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ноутбук, принтер, сейф</a:t>
            </a:r>
            <a:endParaRPr lang="uk-UA" sz="1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6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МСДЮСШОР з баскетболу</a:t>
            </a:r>
            <a:r>
              <a:rPr lang="ru-RU" sz="1600" b="1" dirty="0">
                <a:solidFill>
                  <a:schemeClr val="tx2"/>
                </a:solidFill>
              </a:rPr>
              <a:t/>
            </a:r>
            <a:br>
              <a:rPr lang="ru-RU" sz="1600" b="1" dirty="0">
                <a:solidFill>
                  <a:schemeClr val="tx2"/>
                </a:solidFill>
              </a:rPr>
            </a:br>
            <a:endParaRPr lang="uk-UA" sz="16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6F2BD64-46E4-442B-B28C-D3CF1BB8A34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54368" y="874689"/>
            <a:ext cx="2372838" cy="3179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850EEB3-60C1-4EA7-8731-772E552BDA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81439" y="874689"/>
            <a:ext cx="3027632" cy="2272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07C265D-95EC-41CE-A026-8DAA96BFB46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63304" y="874689"/>
            <a:ext cx="1839028" cy="2452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92647032-15C3-4667-82EF-337F8B26046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0436" y="3304759"/>
            <a:ext cx="1315623" cy="1752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03F9B6A9-75D9-4066-A3D5-B19F732FF7A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48420" y="3334490"/>
            <a:ext cx="2413101" cy="1809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299404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8D8D1A37-15CF-4402-827F-0E0DE1F3CE63}"/>
              </a:ext>
            </a:extLst>
          </p:cNvPr>
          <p:cNvSpPr txBox="1">
            <a:spLocks/>
          </p:cNvSpPr>
          <p:nvPr/>
        </p:nvSpPr>
        <p:spPr>
          <a:xfrm>
            <a:off x="1276350" y="52388"/>
            <a:ext cx="7725982" cy="66516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0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Проведений поточний ремонт у адміністративних приміщеннях Придбано: тренажери, стіл тенісний,  спортінвентар, меблі, техніка  </a:t>
            </a:r>
            <a:r>
              <a:rPr lang="uk-UA" sz="20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МДЮСШ №5</a:t>
            </a:r>
            <a:r>
              <a:rPr lang="ru-RU" sz="3200" b="1" dirty="0">
                <a:solidFill>
                  <a:schemeClr val="tx2"/>
                </a:solidFill>
              </a:rPr>
              <a:t/>
            </a:r>
            <a:br>
              <a:rPr lang="ru-RU" sz="3200" b="1" dirty="0">
                <a:solidFill>
                  <a:schemeClr val="tx2"/>
                </a:solidFill>
              </a:rPr>
            </a:br>
            <a:endParaRPr lang="uk-UA" sz="240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6105F42C-468F-4372-B4A4-B95AA42AABC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34568" y="966896"/>
            <a:ext cx="1612692" cy="214618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5D6C3ECF-95A8-4F3B-AEA4-7CFC5F6057A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66688" y="957327"/>
            <a:ext cx="1610623" cy="214618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37931C67-7253-4A4E-B662-7087BC23F3E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81169" y="966895"/>
            <a:ext cx="1639847" cy="214618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BF5D1FD3-A0BA-4132-828C-F69DE4C2D29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99533" y="3113080"/>
            <a:ext cx="2705175" cy="202300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A5CE7CB-2DCE-48F3-ADD9-27C2D3E7810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07839" y="2983887"/>
            <a:ext cx="2705175" cy="210722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E3DC497-EF59-47A8-811C-3F494F4AADB0}"/>
              </a:ext>
            </a:extLst>
          </p:cNvPr>
          <p:cNvSpPr txBox="1"/>
          <p:nvPr/>
        </p:nvSpPr>
        <p:spPr>
          <a:xfrm>
            <a:off x="1503411" y="4479511"/>
            <a:ext cx="6636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F555F43-D8C9-4D46-9CC4-E4EC2266F044}"/>
              </a:ext>
            </a:extLst>
          </p:cNvPr>
          <p:cNvSpPr txBox="1"/>
          <p:nvPr/>
        </p:nvSpPr>
        <p:spPr>
          <a:xfrm>
            <a:off x="5268983" y="4479511"/>
            <a:ext cx="8471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Стало</a:t>
            </a:r>
            <a:endParaRPr 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639C6224-0921-4209-A2C8-FEF4A6E9B79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83622" y="861702"/>
            <a:ext cx="1570532" cy="210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2114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FB1FEEC-E3F3-40A1-804C-6C136A2ED1EB}"/>
              </a:ext>
            </a:extLst>
          </p:cNvPr>
          <p:cNvSpPr txBox="1">
            <a:spLocks/>
          </p:cNvSpPr>
          <p:nvPr/>
        </p:nvSpPr>
        <p:spPr>
          <a:xfrm>
            <a:off x="1276350" y="52388"/>
            <a:ext cx="7725982" cy="66516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Придбання : стіл шаховий – 13 </a:t>
            </a:r>
            <a:r>
              <a:rPr lang="uk-UA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uk-UA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стілець – 28 </a:t>
            </a:r>
            <a:r>
              <a:rPr lang="uk-UA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uk-UA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шашковий набір – 26 </a:t>
            </a:r>
            <a:r>
              <a:rPr lang="uk-UA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uk-UA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шахова дошка – 26 </a:t>
            </a:r>
            <a:r>
              <a:rPr lang="uk-UA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uk-UA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ноутбук, телевізор. </a:t>
            </a:r>
          </a:p>
          <a:p>
            <a:pPr algn="ctr"/>
            <a:r>
              <a:rPr lang="uk-UA" sz="1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МДЮСШ №6</a:t>
            </a:r>
            <a:r>
              <a:rPr lang="ru-RU" sz="3200" b="1" dirty="0">
                <a:solidFill>
                  <a:schemeClr val="tx2"/>
                </a:solidFill>
              </a:rPr>
              <a:t/>
            </a:r>
            <a:br>
              <a:rPr lang="ru-RU" sz="3200" b="1" dirty="0">
                <a:solidFill>
                  <a:schemeClr val="tx2"/>
                </a:solidFill>
              </a:rPr>
            </a:br>
            <a:endParaRPr lang="uk-UA" sz="24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536CA2A-4481-4364-9DEE-64162499642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10927" y="892015"/>
            <a:ext cx="3519910" cy="175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0358C98-D26C-4E6D-8816-ACC02A50ED6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44232" y="914005"/>
            <a:ext cx="3715940" cy="175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B98DD3A-021E-43E4-A8E7-976D524F8DB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10927" y="2937926"/>
            <a:ext cx="3519910" cy="1667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E86115F-4BE9-4877-A14E-B60BD8B8653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44232" y="2937926"/>
            <a:ext cx="3705107" cy="175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30920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2E26C700-26E0-4056-A823-229816D4B081}"/>
              </a:ext>
            </a:extLst>
          </p:cNvPr>
          <p:cNvSpPr txBox="1">
            <a:spLocks/>
          </p:cNvSpPr>
          <p:nvPr/>
        </p:nvSpPr>
        <p:spPr>
          <a:xfrm>
            <a:off x="1276350" y="52388"/>
            <a:ext cx="7867650" cy="60166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другу </a:t>
            </a:r>
            <a:r>
              <a:rPr lang="ru-RU" sz="1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чергу</a:t>
            </a:r>
            <a:r>
              <a:rPr lang="ru-RU" sz="1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Реконструкція</a:t>
            </a:r>
            <a:r>
              <a:rPr lang="ru-RU" sz="1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частини</a:t>
            </a:r>
            <a:r>
              <a:rPr lang="ru-RU" sz="1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будівлі</a:t>
            </a:r>
            <a:r>
              <a:rPr lang="ru-RU" sz="1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котельні</a:t>
            </a:r>
            <a:r>
              <a:rPr lang="ru-RU" sz="1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1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обладнання</a:t>
            </a:r>
            <a:r>
              <a:rPr lang="ru-RU" sz="1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приміщення</a:t>
            </a:r>
            <a:r>
              <a:rPr lang="ru-RU" sz="1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спортивної</a:t>
            </a:r>
            <a:r>
              <a:rPr lang="ru-RU" sz="1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lang="ru-RU" sz="1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надбудовою</a:t>
            </a:r>
            <a:r>
              <a:rPr lang="ru-RU" sz="1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sz="1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вул.Келецька</a:t>
            </a:r>
            <a:r>
              <a:rPr lang="ru-RU" sz="1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94а</a:t>
            </a:r>
          </a:p>
          <a:p>
            <a:pPr algn="ctr"/>
            <a:r>
              <a:rPr lang="ru-RU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Придбано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лічильник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гарячої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води, куртки </a:t>
            </a:r>
            <a:r>
              <a:rPr lang="ru-RU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спортивні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гантелі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сумки </a:t>
            </a:r>
            <a:r>
              <a:rPr lang="ru-RU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спортивні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кросівки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пульки для </a:t>
            </a:r>
            <a:r>
              <a:rPr lang="ru-RU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кульової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стрільби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рукавички </a:t>
            </a:r>
            <a:r>
              <a:rPr lang="ru-RU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боксерські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каналізаційний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насос, </a:t>
            </a:r>
            <a:r>
              <a:rPr lang="ru-RU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осушувач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повітря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мішки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боксерські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трекер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боксу, </a:t>
            </a:r>
            <a:r>
              <a:rPr lang="ru-RU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секундоміри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uk-UA" sz="24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МК ДЮСШ «Вінниця»</a:t>
            </a:r>
            <a:r>
              <a:rPr lang="ru-RU" sz="3200" b="1" dirty="0">
                <a:solidFill>
                  <a:schemeClr val="tx2"/>
                </a:solidFill>
              </a:rPr>
              <a:t/>
            </a:r>
            <a:br>
              <a:rPr lang="ru-RU" sz="3200" b="1" dirty="0">
                <a:solidFill>
                  <a:schemeClr val="tx2"/>
                </a:solidFill>
              </a:rPr>
            </a:br>
            <a:endParaRPr lang="uk-UA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C4BEA12-E6ED-4FBF-8CDD-601BD468630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31549" y="1952576"/>
            <a:ext cx="3119774" cy="1800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F5D616B-1055-4496-908B-96D19588640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89964" y="1840775"/>
            <a:ext cx="1954082" cy="1898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AEB2517-1A1D-4853-8050-332F75BF6FEB}"/>
              </a:ext>
            </a:extLst>
          </p:cNvPr>
          <p:cNvSpPr txBox="1"/>
          <p:nvPr/>
        </p:nvSpPr>
        <p:spPr>
          <a:xfrm>
            <a:off x="1276350" y="3369694"/>
            <a:ext cx="6551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Було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C0A51A3-03AA-4208-BF8B-83B8D38A0AB2}"/>
              </a:ext>
            </a:extLst>
          </p:cNvPr>
          <p:cNvSpPr txBox="1"/>
          <p:nvPr/>
        </p:nvSpPr>
        <p:spPr>
          <a:xfrm>
            <a:off x="5369535" y="3369694"/>
            <a:ext cx="8395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Стало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93EFE3EC-FA5D-4BBB-8247-99B5BD88E64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03949" y="3801512"/>
            <a:ext cx="1136900" cy="1250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2C86CD70-623C-422F-8401-54041C9A1CA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V="1">
            <a:off x="3015142" y="3801511"/>
            <a:ext cx="900555" cy="1256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C0CB42B8-F64E-4BDA-9850-972FD045D1D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56674" y="3801511"/>
            <a:ext cx="1012693" cy="1289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AEB991E0-3489-4E2D-83EB-0163DE0A96F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20237" y="3802568"/>
            <a:ext cx="940453" cy="12885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9BE890BF-863E-4B40-9F18-1B9FC8368654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63539" y="3801445"/>
            <a:ext cx="1012693" cy="1291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9977811D-A331-449C-A319-8374C8DA8FD8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785827" y="3814522"/>
            <a:ext cx="1051893" cy="1291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94456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F2A69F-5B3C-4799-9DE6-74C7AF5FA2F4}"/>
              </a:ext>
            </a:extLst>
          </p:cNvPr>
          <p:cNvSpPr txBox="1">
            <a:spLocks/>
          </p:cNvSpPr>
          <p:nvPr/>
        </p:nvSpPr>
        <p:spPr>
          <a:xfrm>
            <a:off x="1219200" y="96838"/>
            <a:ext cx="7680370" cy="96996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800" b="1" dirty="0">
                <a:solidFill>
                  <a:schemeClr val="tx2"/>
                </a:solidFill>
              </a:rPr>
              <a:t>5. Утримання та фінансова підтримка спортивних споруд</a:t>
            </a:r>
            <a:endParaRPr lang="uk-UA" sz="2800" dirty="0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xmlns="" id="{BD7CCE9A-30ED-470D-8F98-A262F8718C72}"/>
              </a:ext>
            </a:extLst>
          </p:cNvPr>
          <p:cNvSpPr txBox="1">
            <a:spLocks/>
          </p:cNvSpPr>
          <p:nvPr/>
        </p:nvSpPr>
        <p:spPr>
          <a:xfrm>
            <a:off x="1524000" y="981075"/>
            <a:ext cx="8490148" cy="63976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Фінансова підтримка надається Комунальному підприємству «Центральний міський стадіон»</a:t>
            </a:r>
            <a:endParaRPr lang="uk-UA" dirty="0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xmlns="" id="{6FB38DD3-C7F9-4EF2-A53D-9B4E419C2525}"/>
              </a:ext>
            </a:extLst>
          </p:cNvPr>
          <p:cNvSpPr txBox="1">
            <a:spLocks/>
          </p:cNvSpPr>
          <p:nvPr/>
        </p:nvSpPr>
        <p:spPr>
          <a:xfrm>
            <a:off x="1371062" y="1686295"/>
            <a:ext cx="3999427" cy="3672738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 програми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 та підтримка в належному технічному стані існуючої мережі комунальних спортивних споруд та  спортивних споруд громадських організацій фізкультурно-спортивної спрямованості, забезпечення їх ефективного використання для проведення спортивних заходів.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sp>
        <p:nvSpPr>
          <p:cNvPr id="5" name="Місце для вмісту 5">
            <a:extLst>
              <a:ext uri="{FF2B5EF4-FFF2-40B4-BE49-F238E27FC236}">
                <a16:creationId xmlns:a16="http://schemas.microsoft.com/office/drawing/2014/main" xmlns="" id="{AF894822-3EDD-40D2-BB5F-04CECDEB24B2}"/>
              </a:ext>
            </a:extLst>
          </p:cNvPr>
          <p:cNvSpPr txBox="1">
            <a:spLocks/>
          </p:cNvSpPr>
          <p:nvPr/>
        </p:nvSpPr>
        <p:spPr>
          <a:xfrm>
            <a:off x="5370489" y="1418911"/>
            <a:ext cx="3864303" cy="3429985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uk-UA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Завдання:</a:t>
            </a:r>
          </a:p>
          <a:p>
            <a:r>
              <a:rPr 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Утримання в належному стані існуючої мережі спортивних споруд комунальної форми власності та забезпечення їх ефективного функціонування для проведення спортивних заходів.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 капітального ремонту об'єктів.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 придбання основних засобів.</a:t>
            </a:r>
            <a:endParaRPr lang="uk-UA" sz="1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4F7EBE3-73B4-40FC-89D5-A7556C872D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738" y="4059374"/>
            <a:ext cx="3389088" cy="1084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2341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55587" y="3050579"/>
            <a:ext cx="786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>
                <a:solidFill>
                  <a:schemeClr val="bg1"/>
                </a:solidFill>
                <a:latin typeface="Vinnytsia Sans" panose="00000500000000000000" pitchFamily="50" charset="0"/>
              </a:rPr>
              <a:t>фото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21054" y="76200"/>
            <a:ext cx="67434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Бюджетні програми галузі «Фізична культура і спорт» </a:t>
            </a:r>
            <a:endParaRPr lang="uk-UA" sz="3200" b="1" dirty="0">
              <a:latin typeface="Vinnytsia Sans" panose="00000500000000000000" pitchFamily="50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A90F6F3-6746-4BB5-9683-61CCF031BEA8}"/>
              </a:ext>
            </a:extLst>
          </p:cNvPr>
          <p:cNvSpPr txBox="1"/>
          <p:nvPr/>
        </p:nvSpPr>
        <p:spPr>
          <a:xfrm>
            <a:off x="1584427" y="1153418"/>
            <a:ext cx="7016750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 навчально-тренувальних зборів і змагань з олімпійських видів спорту</a:t>
            </a:r>
          </a:p>
          <a:p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Проведення навчально - тренувальних зборів і змагань  з неолімпійських видів спорту</a:t>
            </a:r>
          </a:p>
          <a:p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Проведення навчально-тренувальних зборів і змагань та заходів зі спорту осіб з інвалідністю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Утримання та навчально-тренувальна робота комунальних дитячо-юнацьких спортивних шкіл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Утримання та фінансова підтримка спортивних споруд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 діяльності місцевих центрів фізичного здоров'я населення "Спорт для всіх" та проведення фізкультурно-масових заходів серед населення регіону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Підтримка спорту вищих досягнень та організацій, які здійснюють фізкультурно-спортивну діяльність в регіоні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 діяльності централізованої бухгалтерії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Будівництво споруд, установ та закладів фізичної культури і спорту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4" descr="Картинки по запросу &quot;картинка програми бюджетні&quot;">
            <a:extLst>
              <a:ext uri="{FF2B5EF4-FFF2-40B4-BE49-F238E27FC236}">
                <a16:creationId xmlns:a16="http://schemas.microsoft.com/office/drawing/2014/main" xmlns="" id="{E305B9E6-3705-42BD-8D81-FF8758BB2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573" y="3745508"/>
            <a:ext cx="1321792" cy="132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7186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115DC01-AA5C-4757-9164-F205E39578DE}"/>
              </a:ext>
            </a:extLst>
          </p:cNvPr>
          <p:cNvSpPr txBox="1">
            <a:spLocks/>
          </p:cNvSpPr>
          <p:nvPr/>
        </p:nvSpPr>
        <p:spPr>
          <a:xfrm>
            <a:off x="1339850" y="91404"/>
            <a:ext cx="7651750" cy="867446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капітальний ремонт частини мережі опалення та водогону та </a:t>
            </a:r>
            <a:r>
              <a:rPr lang="ru-RU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встановлено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захисну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сітку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стадіоні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смт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Десна  </a:t>
            </a:r>
            <a:r>
              <a:rPr lang="uk-UA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КП «Центральний міський стадіон»</a:t>
            </a:r>
            <a:endParaRPr lang="uk-UA" sz="16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D351448-73AF-440D-8421-19E6306BE6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029" y="617388"/>
            <a:ext cx="2910503" cy="1940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7F0275B7-624C-4BD7-BAC5-FB7FD7629FA2}"/>
              </a:ext>
            </a:extLst>
          </p:cNvPr>
          <p:cNvSpPr txBox="1">
            <a:spLocks/>
          </p:cNvSpPr>
          <p:nvPr/>
        </p:nvSpPr>
        <p:spPr>
          <a:xfrm>
            <a:off x="1349374" y="4433551"/>
            <a:ext cx="7651750" cy="618545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Основну діяльність  КП «Центральний міський стадіон» проводить за свої кошти</a:t>
            </a:r>
            <a:endParaRPr lang="uk-UA" sz="1600" dirty="0"/>
          </a:p>
        </p:txBody>
      </p:sp>
      <p:pic>
        <p:nvPicPr>
          <p:cNvPr id="7" name="Picture 3" descr="D:\PRO\2021\Презентація діяльність за 2020 рік\Фото ЦМС\IMG-d9449091016d3b90baebf27755740b1c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870" y="2686912"/>
            <a:ext cx="2948473" cy="15990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PRO\2021\Презентація діяльність за 2020 рік\Фото ЦМС\IMG-59b9bd717cfbdb5cc5e6138a9e5cb4fc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688" y="1542139"/>
            <a:ext cx="2500001" cy="20311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802087C-9B4E-44A2-AB20-5FF21AF033A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12470" y="796413"/>
            <a:ext cx="1934357" cy="3353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19485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AA74C03-640C-460C-A30A-25A60EE1E0F3}"/>
              </a:ext>
            </a:extLst>
          </p:cNvPr>
          <p:cNvSpPr txBox="1">
            <a:spLocks/>
          </p:cNvSpPr>
          <p:nvPr/>
        </p:nvSpPr>
        <p:spPr>
          <a:xfrm>
            <a:off x="1352550" y="90488"/>
            <a:ext cx="7630464" cy="823912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 Забезпечення діяльності місцевих центрів фізичного здоров'я населення "Спорт для всіх" та проведення фізкультурно-масових заходів серед населення регіону</a:t>
            </a:r>
            <a:endParaRPr lang="uk-UA" dirty="0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xmlns="" id="{C6F32C41-E26E-4EC2-8C2B-A67A6A46AF78}"/>
              </a:ext>
            </a:extLst>
          </p:cNvPr>
          <p:cNvSpPr txBox="1">
            <a:spLocks/>
          </p:cNvSpPr>
          <p:nvPr/>
        </p:nvSpPr>
        <p:spPr>
          <a:xfrm>
            <a:off x="1352550" y="848245"/>
            <a:ext cx="3784600" cy="92087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 програми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 умов для залучення широких верств населення до занять фізичною культурою</a:t>
            </a:r>
            <a:endParaRPr lang="ru-RU" sz="1800" dirty="0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xmlns="" id="{2A159A8F-2BF9-4437-ADD7-AC3436A62EC8}"/>
              </a:ext>
            </a:extLst>
          </p:cNvPr>
          <p:cNvSpPr txBox="1">
            <a:spLocks/>
          </p:cNvSpPr>
          <p:nvPr/>
        </p:nvSpPr>
        <p:spPr>
          <a:xfrm>
            <a:off x="1219200" y="1769119"/>
            <a:ext cx="3917950" cy="3283893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57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фізкультурно-масових заходів, в яких взяли участь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1600 осіб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населення, залученого в цілому до фізкультурно-масової роботи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92520 осіб.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dirty="0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xmlns="" id="{38E41729-5ECE-4120-BEEE-B302A67963DA}"/>
              </a:ext>
            </a:extLst>
          </p:cNvPr>
          <p:cNvSpPr txBox="1">
            <a:spLocks/>
          </p:cNvSpPr>
          <p:nvPr/>
        </p:nvSpPr>
        <p:spPr>
          <a:xfrm>
            <a:off x="4975941" y="797397"/>
            <a:ext cx="3953337" cy="639762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Завдання: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xmlns="" id="{88EE2A2E-5979-4471-BDAA-7F6B26E74E6A}"/>
              </a:ext>
            </a:extLst>
          </p:cNvPr>
          <p:cNvSpPr txBox="1">
            <a:spLocks/>
          </p:cNvSpPr>
          <p:nvPr/>
        </p:nvSpPr>
        <p:spPr>
          <a:xfrm>
            <a:off x="5007053" y="1600075"/>
            <a:ext cx="3953337" cy="3951288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 фізкультурно-оздоровчої діяльності, проведення масових фізкультурно-оздоровчих і спортивних заходів</a:t>
            </a:r>
            <a:endParaRPr lang="uk-UA" sz="18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D0C9078-EFEC-4ED9-ABAC-2818BF50D3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950" y="2942735"/>
            <a:ext cx="3598650" cy="19597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88396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4ABD7E5-1E78-476D-B5E6-B321B7C3A5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630" y="3878707"/>
            <a:ext cx="2248521" cy="1264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26FB3758-E61B-4D27-AE74-AE5DE05814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894" y="3355321"/>
            <a:ext cx="2177097" cy="1854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AC7C4E1-AD3B-43EC-8911-99C911911B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571" y="2229285"/>
            <a:ext cx="2811192" cy="1815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FED39511-3D28-4D11-9A2E-3DF3EE3569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708" y="26292"/>
            <a:ext cx="3822192" cy="22029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590BCF03-4B37-44FA-B59D-AA3FC72059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483" y="2111142"/>
            <a:ext cx="1863618" cy="2335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1E50CE9B-6E2A-4598-8F50-61E2C24625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724" y="1729133"/>
            <a:ext cx="2640483" cy="1724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39AADF5D-8675-4860-8F26-52495A74365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885" y="213388"/>
            <a:ext cx="3251200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6219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09C69DA-98AE-4D6D-8DE5-6A56E916EC44}"/>
              </a:ext>
            </a:extLst>
          </p:cNvPr>
          <p:cNvSpPr txBox="1">
            <a:spLocks/>
          </p:cNvSpPr>
          <p:nvPr/>
        </p:nvSpPr>
        <p:spPr>
          <a:xfrm>
            <a:off x="1345842" y="-1"/>
            <a:ext cx="7592096" cy="1104901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Підтримка спорту вищих досягнень та організацій, які здійснюють фізкультурно-спортивну діяльність в регіоні</a:t>
            </a:r>
            <a:endParaRPr lang="uk-UA" sz="2400" dirty="0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xmlns="" id="{2613B91E-00EA-471C-86C2-D037DACD4595}"/>
              </a:ext>
            </a:extLst>
          </p:cNvPr>
          <p:cNvSpPr txBox="1">
            <a:spLocks/>
          </p:cNvSpPr>
          <p:nvPr/>
        </p:nvSpPr>
        <p:spPr>
          <a:xfrm>
            <a:off x="1345842" y="1059965"/>
            <a:ext cx="3826387" cy="863116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 програми</a:t>
            </a:r>
            <a:r>
              <a:rPr lang="uk-UA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3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Здійснення фізкультурно-масової роботи серед населення, підтримка спорту вищих досягнень та заходи з регіонального розвитку фізичної культури та спорту</a:t>
            </a:r>
            <a:endParaRPr lang="uk-UA" sz="3400" dirty="0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xmlns="" id="{575F82B8-18BF-41D9-B17B-4AF4C7F24528}"/>
              </a:ext>
            </a:extLst>
          </p:cNvPr>
          <p:cNvSpPr txBox="1">
            <a:spLocks/>
          </p:cNvSpPr>
          <p:nvPr/>
        </p:nvSpPr>
        <p:spPr>
          <a:xfrm>
            <a:off x="1347565" y="1923081"/>
            <a:ext cx="3746858" cy="2796864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вихованців комунальних дитячо-юнацьких спортивних шкіл міста – учнів закладів загальної середньої освіти, які отримують стипендії міської ради, складає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осіб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спортсменів, які отримують стипендії міської ради, складає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осіб.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тренерів, які отримують стипендії, складає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осіб.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команд та громадських організації ( дитячий хокейний клуб «Патріот», баскетбольна федерація, футбольний клуб «Нива-Вінниця», спортивна федерація незрячих, обласна федерація волейболу , федерація фігурного катання на ковзанах, Вінницька асоціація дитячого футболу, ГО «Аперкот» організація занять спортом)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xmlns="" id="{A107A017-7ED9-425A-87D0-8EAC5384AFB9}"/>
              </a:ext>
            </a:extLst>
          </p:cNvPr>
          <p:cNvSpPr txBox="1">
            <a:spLocks/>
          </p:cNvSpPr>
          <p:nvPr/>
        </p:nvSpPr>
        <p:spPr>
          <a:xfrm>
            <a:off x="5135540" y="1175545"/>
            <a:ext cx="3519510" cy="405605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dirty="0"/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xmlns="" id="{FB108FCB-B395-4E96-9FBF-D4BD9497C27F}"/>
              </a:ext>
            </a:extLst>
          </p:cNvPr>
          <p:cNvSpPr txBox="1">
            <a:spLocks/>
          </p:cNvSpPr>
          <p:nvPr/>
        </p:nvSpPr>
        <p:spPr>
          <a:xfrm>
            <a:off x="5208919" y="1472627"/>
            <a:ext cx="3550885" cy="229927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Виплата стипендій міської ради кращим вихованцям  спортивних шкіл міста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Заохочення видатних спортсменів, тренерів та діячів фізичної культури і спорту регіону</a:t>
            </a: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Сприяння діяльності закладів фізичної культури і спорту та організацій фізкультурно-спортивної спрямованості.</a:t>
            </a:r>
            <a:endParaRPr lang="uk-UA" sz="1600" dirty="0"/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xmlns="" id="{01CD9932-FFF9-4873-96C5-538079455C6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6833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B31007-50A2-4208-8B4E-D23237742D39}"/>
              </a:ext>
            </a:extLst>
          </p:cNvPr>
          <p:cNvSpPr txBox="1">
            <a:spLocks/>
          </p:cNvSpPr>
          <p:nvPr/>
        </p:nvSpPr>
        <p:spPr>
          <a:xfrm>
            <a:off x="1320800" y="77788"/>
            <a:ext cx="7315200" cy="950912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Забезпечення діяльності централізованої бухгалтерії</a:t>
            </a:r>
            <a:r>
              <a:rPr lang="ru-RU" dirty="0"/>
              <a:t/>
            </a:r>
            <a:br>
              <a:rPr lang="ru-RU" dirty="0"/>
            </a:br>
            <a:endParaRPr lang="uk-UA" dirty="0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xmlns="" id="{9F6D19CD-34D3-4618-9853-547AAC3C993E}"/>
              </a:ext>
            </a:extLst>
          </p:cNvPr>
          <p:cNvSpPr txBox="1">
            <a:spLocks/>
          </p:cNvSpPr>
          <p:nvPr/>
        </p:nvSpPr>
        <p:spPr>
          <a:xfrm>
            <a:off x="1219200" y="735023"/>
            <a:ext cx="3702050" cy="965784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 програми: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 фінансування закладів фізичної культури і спорту, контроль за веденням бухгалтерського обліку та звітності установ </a:t>
            </a:r>
            <a:endParaRPr lang="uk-UA" dirty="0"/>
          </a:p>
        </p:txBody>
      </p:sp>
      <p:sp>
        <p:nvSpPr>
          <p:cNvPr id="4" name="Місце для тексту 4">
            <a:extLst>
              <a:ext uri="{FF2B5EF4-FFF2-40B4-BE49-F238E27FC236}">
                <a16:creationId xmlns:a16="http://schemas.microsoft.com/office/drawing/2014/main" xmlns="" id="{12595951-9EBA-46E8-BF11-DCCF998B4A31}"/>
              </a:ext>
            </a:extLst>
          </p:cNvPr>
          <p:cNvSpPr txBox="1">
            <a:spLocks/>
          </p:cNvSpPr>
          <p:nvPr/>
        </p:nvSpPr>
        <p:spPr>
          <a:xfrm>
            <a:off x="5089261" y="856257"/>
            <a:ext cx="3502289" cy="439143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Завдання:</a:t>
            </a:r>
          </a:p>
        </p:txBody>
      </p:sp>
      <p:sp>
        <p:nvSpPr>
          <p:cNvPr id="5" name="Місце для вмісту 3">
            <a:extLst>
              <a:ext uri="{FF2B5EF4-FFF2-40B4-BE49-F238E27FC236}">
                <a16:creationId xmlns:a16="http://schemas.microsoft.com/office/drawing/2014/main" xmlns="" id="{4BAEA25A-5E74-4C5C-BCDB-1F7C64527153}"/>
              </a:ext>
            </a:extLst>
          </p:cNvPr>
          <p:cNvSpPr txBox="1">
            <a:spLocks/>
          </p:cNvSpPr>
          <p:nvPr/>
        </p:nvSpPr>
        <p:spPr>
          <a:xfrm>
            <a:off x="1320800" y="1685935"/>
            <a:ext cx="3841750" cy="3178165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Комітеті по фізичній культурі і спорту ВМР створена </a:t>
            </a:r>
            <a:r>
              <a:rPr 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централізована бухгалтерія, в якій працює </a:t>
            </a:r>
            <a:r>
              <a:rPr 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штатних одиниці працівників. Централізована бухгалтерія обслуговує </a:t>
            </a:r>
            <a:r>
              <a:rPr 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закладів та організацій, в якій відкрито </a:t>
            </a:r>
            <a:r>
              <a:rPr 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рахунків та складено в 2021 році </a:t>
            </a:r>
            <a:r>
              <a:rPr 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598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звітів.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dirty="0"/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xmlns="" id="{DBC891C3-FB00-4445-9BFB-E6E46E123FB2}"/>
              </a:ext>
            </a:extLst>
          </p:cNvPr>
          <p:cNvSpPr txBox="1">
            <a:spLocks/>
          </p:cNvSpPr>
          <p:nvPr/>
        </p:nvSpPr>
        <p:spPr>
          <a:xfrm>
            <a:off x="5022850" y="1295400"/>
            <a:ext cx="3987800" cy="22479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 складання і надання кошторисної, звітної, фінансової документації, фінансування закладів, установ, організацій сфери  фізичної культури та спорту</a:t>
            </a:r>
            <a:endParaRPr lang="uk-UA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66A02ED-5731-442E-BFE7-1763BEEB31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380" y="3146143"/>
            <a:ext cx="3546739" cy="1919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6013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58BAD0A-BBF0-4841-9558-415DB5C0B19F}"/>
              </a:ext>
            </a:extLst>
          </p:cNvPr>
          <p:cNvSpPr txBox="1">
            <a:spLocks/>
          </p:cNvSpPr>
          <p:nvPr/>
        </p:nvSpPr>
        <p:spPr>
          <a:xfrm>
            <a:off x="1377951" y="46039"/>
            <a:ext cx="7550150" cy="7477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Будівництво споруд, установ та закладів фізичної культури і спорту</a:t>
            </a:r>
            <a:endParaRPr lang="uk-UA" sz="2800" dirty="0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xmlns="" id="{DAA0498F-8C22-4C36-9623-45770CF865A3}"/>
              </a:ext>
            </a:extLst>
          </p:cNvPr>
          <p:cNvSpPr txBox="1">
            <a:spLocks/>
          </p:cNvSpPr>
          <p:nvPr/>
        </p:nvSpPr>
        <p:spPr>
          <a:xfrm>
            <a:off x="1222110" y="962981"/>
            <a:ext cx="5159639" cy="1011869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 програми: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 реконструкції об'єктів галузі "Фізична культура і спорт"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Місце для тексту 4">
            <a:extLst>
              <a:ext uri="{FF2B5EF4-FFF2-40B4-BE49-F238E27FC236}">
                <a16:creationId xmlns:a16="http://schemas.microsoft.com/office/drawing/2014/main" xmlns="" id="{9026B763-22EE-4FF8-A73D-1DC28C36BA75}"/>
              </a:ext>
            </a:extLst>
          </p:cNvPr>
          <p:cNvSpPr txBox="1">
            <a:spLocks/>
          </p:cNvSpPr>
          <p:nvPr/>
        </p:nvSpPr>
        <p:spPr>
          <a:xfrm>
            <a:off x="7029450" y="1148780"/>
            <a:ext cx="1847850" cy="600075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b="1" dirty="0"/>
              <a:t>Завдання</a:t>
            </a:r>
            <a:endParaRPr lang="ru-RU" b="1" dirty="0"/>
          </a:p>
        </p:txBody>
      </p:sp>
      <p:sp>
        <p:nvSpPr>
          <p:cNvPr id="5" name="Місце для вмісту 3">
            <a:extLst>
              <a:ext uri="{FF2B5EF4-FFF2-40B4-BE49-F238E27FC236}">
                <a16:creationId xmlns:a16="http://schemas.microsoft.com/office/drawing/2014/main" xmlns="" id="{E66D5291-55F4-4642-ABB8-4020F42C91CC}"/>
              </a:ext>
            </a:extLst>
          </p:cNvPr>
          <p:cNvSpPr txBox="1">
            <a:spLocks/>
          </p:cNvSpPr>
          <p:nvPr/>
        </p:nvSpPr>
        <p:spPr>
          <a:xfrm>
            <a:off x="1377949" y="1657350"/>
            <a:ext cx="5241925" cy="302736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Реконструкція елінгу з надбудовою в МДЮСШ №2 по Узвозу Бузькому, 33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Реконструкція частини будівлі котельні по вул.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Келецька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94а для обладнання приміщення спортивної школи з надбудовою в м. Вінниці</a:t>
            </a:r>
          </a:p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Проектно-кошторисна документація на реконструкцію нежитлового приміщення, що розташоване за адресою: м. Вінниця, вул. А.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Первозванного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1, літера «Е»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xmlns="" id="{418AB7E8-A0DB-401D-AEF5-627E3D574DBB}"/>
              </a:ext>
            </a:extLst>
          </p:cNvPr>
          <p:cNvSpPr txBox="1">
            <a:spLocks/>
          </p:cNvSpPr>
          <p:nvPr/>
        </p:nvSpPr>
        <p:spPr>
          <a:xfrm>
            <a:off x="6819900" y="1748855"/>
            <a:ext cx="2133600" cy="1012825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 реконструкції об'єктів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660025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2EA06AFC-044A-490D-9AF6-B4B1854FB07F}"/>
              </a:ext>
            </a:extLst>
          </p:cNvPr>
          <p:cNvSpPr txBox="1">
            <a:spLocks/>
          </p:cNvSpPr>
          <p:nvPr/>
        </p:nvSpPr>
        <p:spPr>
          <a:xfrm>
            <a:off x="1314449" y="82848"/>
            <a:ext cx="7385051" cy="90140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Реконструкція елінгу з надбудовою </a:t>
            </a:r>
            <a:br>
              <a:rPr lang="uk-UA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«МДЮСШ №2» по Узвозу Бузькому, 33 </a:t>
            </a:r>
            <a:endParaRPr lang="uk-UA" sz="24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E993973-902C-4F59-87F8-9B55E030F12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5680" y="1348581"/>
            <a:ext cx="3914775" cy="2855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Acer\Downloads\IMG-9504904225f4729c37f2cbaf769619d2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0150" y="933450"/>
            <a:ext cx="3314700" cy="3733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022743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2EA06AFC-044A-490D-9AF6-B4B1854FB07F}"/>
              </a:ext>
            </a:extLst>
          </p:cNvPr>
          <p:cNvSpPr txBox="1">
            <a:spLocks/>
          </p:cNvSpPr>
          <p:nvPr/>
        </p:nvSpPr>
        <p:spPr>
          <a:xfrm>
            <a:off x="1314450" y="82848"/>
            <a:ext cx="7829550" cy="90140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3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Реконструкція частини будівлі котельні по </a:t>
            </a:r>
          </a:p>
          <a:p>
            <a:pPr algn="ctr"/>
            <a:r>
              <a:rPr lang="uk-UA" sz="23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вул. </a:t>
            </a:r>
            <a:r>
              <a:rPr lang="uk-UA" sz="23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Келецька</a:t>
            </a:r>
            <a:r>
              <a:rPr lang="uk-UA" sz="23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94а для обладнання приміщення спортивної школи з надбудовою в м. Вінниці</a:t>
            </a:r>
            <a:endParaRPr lang="ru-RU" sz="23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IMG-07973b660212cc97d8a9789f1e6eb8cf-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183" y="1451972"/>
            <a:ext cx="3408892" cy="3310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-0c50cf8568e2bc2b61b9841e9317daa0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89161" y="1433164"/>
            <a:ext cx="2288064" cy="3348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022743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3640" y="1493145"/>
            <a:ext cx="53113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>
                <a:latin typeface="Vinnytsia Sans" panose="00000500000000000000" pitchFamily="50" charset="0"/>
              </a:rPr>
              <a:t>ДЯКУЮ</a:t>
            </a:r>
          </a:p>
          <a:p>
            <a:r>
              <a:rPr lang="uk-UA" sz="4800" b="1" dirty="0">
                <a:latin typeface="Vinnytsia Sans" panose="00000500000000000000" pitchFamily="50" charset="0"/>
              </a:rPr>
              <a:t>ЗА УВАГУ!</a:t>
            </a:r>
          </a:p>
        </p:txBody>
      </p:sp>
    </p:spTree>
    <p:extLst>
      <p:ext uri="{BB962C8B-B14F-4D97-AF65-F5344CB8AC3E}">
        <p14:creationId xmlns:p14="http://schemas.microsoft.com/office/powerpoint/2010/main" val="3930054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2314" y="151432"/>
            <a:ext cx="5934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Фінансування бюджетних програм</a:t>
            </a:r>
            <a:endParaRPr lang="uk-UA" sz="2800" b="1" dirty="0">
              <a:latin typeface="Vinnytsia Sans" panose="00000500000000000000" pitchFamily="50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67050" y="833403"/>
            <a:ext cx="394335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 навчально-тренувальних зборів і змагань з олімпійських видів спорту (</a:t>
            </a:r>
            <a:r>
              <a:rPr lang="uk-UA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13%</a:t>
            </a:r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 навчально - тренувальних зборів і змагань  з неолімпійських видів спорту (</a:t>
            </a:r>
            <a:r>
              <a:rPr lang="uk-UA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8%</a:t>
            </a:r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 навчально-тренувальних зборів і змагань та заходів зі спорту осіб з інвалідністю (</a:t>
            </a:r>
            <a:r>
              <a:rPr lang="uk-UA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1%</a:t>
            </a:r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Утримання та навчально-тренувальна робота комунальних дитячо-юнацьких спортивних шкіл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62%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uk-UA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Утримання та фінансова підтримка спортивних споруд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uk-UA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uk-UA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 діяльності місцевих центрів фізичного здоров'я населення "Спорт для всіх" та проведення фізкультурно-масових заходів серед населення регіону (</a:t>
            </a:r>
            <a:r>
              <a:rPr lang="uk-UA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1%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uk-UA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Підтримка спорту вищих досягнень та організацій, які здійснюють фізкультурно-спортивну діяльність в регіоні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7%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uk-UA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 діяльності централізованої </a:t>
            </a:r>
            <a:r>
              <a:rPr lang="uk-UA" sz="1200">
                <a:latin typeface="Times New Roman" panose="02020603050405020304" pitchFamily="18" charset="0"/>
                <a:cs typeface="Times New Roman" panose="02020603050405020304" pitchFamily="18" charset="0"/>
              </a:rPr>
              <a:t>бухгалтерії </a:t>
            </a:r>
            <a:r>
              <a:rPr lang="uk-UA" sz="1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(2%)</a:t>
            </a:r>
            <a:endParaRPr lang="uk-UA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Будівництво споруд, установ та закладів фізичної культури і спорту (4</a:t>
            </a:r>
            <a:r>
              <a:rPr lang="uk-UA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8" name="Діаграма 1">
            <a:extLst>
              <a:ext uri="{FF2B5EF4-FFF2-40B4-BE49-F238E27FC236}">
                <a16:creationId xmlns:a16="http://schemas.microsoft.com/office/drawing/2014/main" xmlns="" id="{300B60C8-E6F1-4BF9-9F45-D2F3C2A26B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328132"/>
              </p:ext>
            </p:extLst>
          </p:nvPr>
        </p:nvGraphicFramePr>
        <p:xfrm>
          <a:off x="88900" y="674652"/>
          <a:ext cx="3092450" cy="43926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23866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AE0A2F3-24BF-46C9-B673-B59A647698BA}"/>
              </a:ext>
            </a:extLst>
          </p:cNvPr>
          <p:cNvSpPr txBox="1"/>
          <p:nvPr/>
        </p:nvSpPr>
        <p:spPr>
          <a:xfrm>
            <a:off x="603114" y="176832"/>
            <a:ext cx="5934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 та завдання</a:t>
            </a:r>
            <a:endParaRPr lang="uk-UA" sz="3200" b="1" dirty="0">
              <a:latin typeface="Vinnytsia Sans" panose="00000500000000000000" pitchFamily="50" charset="0"/>
            </a:endParaRPr>
          </a:p>
        </p:txBody>
      </p:sp>
      <p:sp>
        <p:nvSpPr>
          <p:cNvPr id="5" name="Місце для вмісту 3">
            <a:extLst>
              <a:ext uri="{FF2B5EF4-FFF2-40B4-BE49-F238E27FC236}">
                <a16:creationId xmlns:a16="http://schemas.microsoft.com/office/drawing/2014/main" xmlns="" id="{A926C3E5-F2C8-497C-AC7E-F89F3FA26759}"/>
              </a:ext>
            </a:extLst>
          </p:cNvPr>
          <p:cNvSpPr txBox="1">
            <a:spLocks/>
          </p:cNvSpPr>
          <p:nvPr/>
        </p:nvSpPr>
        <p:spPr>
          <a:xfrm>
            <a:off x="228600" y="1085850"/>
            <a:ext cx="3098800" cy="4144963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Метою яких є: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реалізація першочергових та перспективних заходів, спрямованих на  розвиток сфери фізичної культури і спорту, а саме  створення умов для залучення широких верств населення до масового спорту;</a:t>
            </a:r>
          </a:p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популяризація здорового способу життя;</a:t>
            </a:r>
          </a:p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реалізація здібностей обдарованої молоді у дитячо-юнацькому, резервному спорті, спорті вищих досягнень;</a:t>
            </a:r>
          </a:p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 молоді в дусі олімпійського руху.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uk-UA" dirty="0"/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xmlns="" id="{6CB2521A-CBD6-4CAE-A286-A390090D4A1B}"/>
              </a:ext>
            </a:extLst>
          </p:cNvPr>
          <p:cNvSpPr txBox="1">
            <a:spLocks/>
          </p:cNvSpPr>
          <p:nvPr/>
        </p:nvSpPr>
        <p:spPr>
          <a:xfrm>
            <a:off x="3225801" y="761607"/>
            <a:ext cx="3829050" cy="4208463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Основними завданнями є:</a:t>
            </a:r>
          </a:p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у населення традицій та мотивації щодо занять фізичною культурою і спортом як важливих складових;</a:t>
            </a:r>
          </a:p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 здорового способу життя;</a:t>
            </a:r>
          </a:p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популяризація здорового способу життя та подолання стану суспільної байдужості до здоров'я нації;</a:t>
            </a:r>
          </a:p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удосконалення системи дитячо-юнацького спорту;</a:t>
            </a:r>
          </a:p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 умов для розвитку індивідуальних здібностей спортсменів на етапах багаторічної підготовки;</a:t>
            </a:r>
          </a:p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удосконалення системи формування та підготовки збірних команд міста з олімпійських, 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паралімпійських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дефлімпійських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неолімпійських видів спорту;</a:t>
            </a:r>
          </a:p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належне обладнання та використання спортивних споруд.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279617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2560904-03ED-41E1-AE65-E2738CB42592}"/>
              </a:ext>
            </a:extLst>
          </p:cNvPr>
          <p:cNvSpPr txBox="1">
            <a:spLocks/>
          </p:cNvSpPr>
          <p:nvPr/>
        </p:nvSpPr>
        <p:spPr>
          <a:xfrm>
            <a:off x="1270000" y="95250"/>
            <a:ext cx="7816850" cy="944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Проведення навчально-тренувальних зборів і змагань з олімпійських видів спорту</a:t>
            </a:r>
            <a:endParaRPr lang="uk-UA" sz="2800" dirty="0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xmlns="" id="{1E8BF19A-EB33-45F4-AA49-45038BD0BCB2}"/>
              </a:ext>
            </a:extLst>
          </p:cNvPr>
          <p:cNvSpPr txBox="1">
            <a:spLocks/>
          </p:cNvSpPr>
          <p:nvPr/>
        </p:nvSpPr>
        <p:spPr>
          <a:xfrm>
            <a:off x="1155700" y="1039813"/>
            <a:ext cx="4376870" cy="639762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 програми: 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 розвитку олімпійських видів спорту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Місце для тексту 4">
            <a:extLst>
              <a:ext uri="{FF2B5EF4-FFF2-40B4-BE49-F238E27FC236}">
                <a16:creationId xmlns:a16="http://schemas.microsoft.com/office/drawing/2014/main" xmlns="" id="{D6DB53CD-23C4-494F-AAEF-65922ED9D359}"/>
              </a:ext>
            </a:extLst>
          </p:cNvPr>
          <p:cNvSpPr txBox="1">
            <a:spLocks/>
          </p:cNvSpPr>
          <p:nvPr/>
        </p:nvSpPr>
        <p:spPr>
          <a:xfrm>
            <a:off x="5532570" y="965597"/>
            <a:ext cx="3209925" cy="389731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sz="1800" b="1" dirty="0"/>
              <a:t>Завдання</a:t>
            </a:r>
          </a:p>
        </p:txBody>
      </p:sp>
      <p:sp>
        <p:nvSpPr>
          <p:cNvPr id="5" name="Місце для вмісту 3">
            <a:extLst>
              <a:ext uri="{FF2B5EF4-FFF2-40B4-BE49-F238E27FC236}">
                <a16:creationId xmlns:a16="http://schemas.microsoft.com/office/drawing/2014/main" xmlns="" id="{2F6C5BEE-24C7-4E0D-AB2D-0662CFB60702}"/>
              </a:ext>
            </a:extLst>
          </p:cNvPr>
          <p:cNvSpPr txBox="1">
            <a:spLocks/>
          </p:cNvSpPr>
          <p:nvPr/>
        </p:nvSpPr>
        <p:spPr>
          <a:xfrm>
            <a:off x="1346200" y="1593850"/>
            <a:ext cx="3695577" cy="3916362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 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472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змагань та навчально-тренувальних зборів з олімпійських видів спорту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спортсменів, які беруть участь у Всеукраїнських змаганнях з олімпійських видів спорту 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1073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людино-днів змагань і навчально-тренувальних зборів з олімпійських видів спорту 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40193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Середні витрати на один людино-день навчально-тренувальних зборів і змагань з олімпійських видів спорту 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266,98 грн.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xmlns="" id="{C6D4B44B-A735-4D25-85FA-A83EB2B111E6}"/>
              </a:ext>
            </a:extLst>
          </p:cNvPr>
          <p:cNvSpPr txBox="1">
            <a:spLocks/>
          </p:cNvSpPr>
          <p:nvPr/>
        </p:nvSpPr>
        <p:spPr>
          <a:xfrm>
            <a:off x="5041777" y="1359694"/>
            <a:ext cx="3953644" cy="3580606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у регіональних (обласних) змаганнях та підготовка до них з олімпійських видів спорту.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у Всеукраїнських змаганнях та підготовка до них з олімпійських видів спорту.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 та участь у регіональних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міських) змаганнях з олімпійських видів спорту</a:t>
            </a:r>
          </a:p>
          <a:p>
            <a:r>
              <a:rPr lang="uk-UA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Представлення спортивних досягнень спортсменами збірних команд на міжнародних змаганнях з олімпійських видів спорту 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E331EC0-3C78-4E08-BF58-55D1CE55F7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778" y="3577897"/>
            <a:ext cx="2349872" cy="1565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5531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48DCB9-3F52-462F-9389-5C22365B4BDB}"/>
              </a:ext>
            </a:extLst>
          </p:cNvPr>
          <p:cNvSpPr txBox="1">
            <a:spLocks/>
          </p:cNvSpPr>
          <p:nvPr/>
        </p:nvSpPr>
        <p:spPr>
          <a:xfrm>
            <a:off x="1225550" y="0"/>
            <a:ext cx="7808980" cy="901521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Проведення навчально - тренувальних зборів і змагань з неолімпійських видів спорту</a:t>
            </a:r>
            <a:endParaRPr lang="uk-UA" sz="2800" dirty="0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xmlns="" id="{BEB8E33E-BF3C-4781-990A-12FFC245C6EC}"/>
              </a:ext>
            </a:extLst>
          </p:cNvPr>
          <p:cNvSpPr txBox="1">
            <a:spLocks/>
          </p:cNvSpPr>
          <p:nvPr/>
        </p:nvSpPr>
        <p:spPr>
          <a:xfrm>
            <a:off x="1225550" y="895350"/>
            <a:ext cx="4376870" cy="639762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 програми: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 розвитку неолімпійських видів спорту</a:t>
            </a:r>
            <a:endParaRPr lang="ru-RU" dirty="0"/>
          </a:p>
        </p:txBody>
      </p:sp>
      <p:sp>
        <p:nvSpPr>
          <p:cNvPr id="4" name="Місце для тексту 4">
            <a:extLst>
              <a:ext uri="{FF2B5EF4-FFF2-40B4-BE49-F238E27FC236}">
                <a16:creationId xmlns:a16="http://schemas.microsoft.com/office/drawing/2014/main" xmlns="" id="{4A0FB3F1-8B48-4498-81C4-9CE9E2CC784D}"/>
              </a:ext>
            </a:extLst>
          </p:cNvPr>
          <p:cNvSpPr txBox="1">
            <a:spLocks/>
          </p:cNvSpPr>
          <p:nvPr/>
        </p:nvSpPr>
        <p:spPr>
          <a:xfrm>
            <a:off x="5530850" y="895350"/>
            <a:ext cx="3117850" cy="70485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Завдання: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dirty="0"/>
          </a:p>
        </p:txBody>
      </p:sp>
      <p:sp>
        <p:nvSpPr>
          <p:cNvPr id="5" name="Місце для вмісту 11">
            <a:extLst>
              <a:ext uri="{FF2B5EF4-FFF2-40B4-BE49-F238E27FC236}">
                <a16:creationId xmlns:a16="http://schemas.microsoft.com/office/drawing/2014/main" xmlns="" id="{AD60EC00-DDFE-403C-A157-3EE98F73BED6}"/>
              </a:ext>
            </a:extLst>
          </p:cNvPr>
          <p:cNvSpPr txBox="1">
            <a:spLocks/>
          </p:cNvSpPr>
          <p:nvPr/>
        </p:nvSpPr>
        <p:spPr>
          <a:xfrm>
            <a:off x="1257362" y="1600199"/>
            <a:ext cx="3835338" cy="3724747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 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309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змагань та навчально-тренувальних зборів з неолімпійських видів спорту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спортсменів, які беруть участь у Всеукраїнських змаганнях з неолімпійських видів спорту 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550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людино-днів змагань та навчально-тренувальних зборів з неолімпійських видів спорту </a:t>
            </a:r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32 498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Середні витрати на один людино-день навчально-тренувальних зборів і змагань з олімпійських видів спорту 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203,23 грн.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xmlns="" id="{19FD599D-D1EA-42C9-9CF4-FDE86DA53064}"/>
              </a:ext>
            </a:extLst>
          </p:cNvPr>
          <p:cNvSpPr txBox="1">
            <a:spLocks/>
          </p:cNvSpPr>
          <p:nvPr/>
        </p:nvSpPr>
        <p:spPr>
          <a:xfrm>
            <a:off x="5092701" y="1346201"/>
            <a:ext cx="4051300" cy="304165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у Всеукраїнських змаганнях та підготовка до них з неолімпійських видів спорту.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у регіональних змаганнях та підготовка до них з неолімпійських видів спорту.</a:t>
            </a:r>
          </a:p>
          <a:p>
            <a:r>
              <a:rPr lang="uk-UA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Представлення спортивних досягнень спортсменами збірних команд на міжнародних змаганнях з неолімпійських видів спорту.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66640152_999158400415898_7669356180858208256_o.jpg">
            <a:extLst>
              <a:ext uri="{FF2B5EF4-FFF2-40B4-BE49-F238E27FC236}">
                <a16:creationId xmlns:a16="http://schemas.microsoft.com/office/drawing/2014/main" xmlns="" id="{86431524-2C52-405A-B1FF-C506004E8C0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73607" y="3844095"/>
            <a:ext cx="2346544" cy="1299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867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5D04518-EA3E-42B2-8B63-16E70BECB7EA}"/>
              </a:ext>
            </a:extLst>
          </p:cNvPr>
          <p:cNvSpPr txBox="1">
            <a:spLocks/>
          </p:cNvSpPr>
          <p:nvPr/>
        </p:nvSpPr>
        <p:spPr>
          <a:xfrm>
            <a:off x="1320800" y="1"/>
            <a:ext cx="7740650" cy="8699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Проведення навчально-тренувальних зборів і змагань та заходів зі спорту осіб з інвалідністю</a:t>
            </a:r>
            <a:endParaRPr lang="uk-UA" sz="2400" dirty="0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xmlns="" id="{2991244D-0930-4E0E-8631-18F101FD04B2}"/>
              </a:ext>
            </a:extLst>
          </p:cNvPr>
          <p:cNvSpPr txBox="1">
            <a:spLocks/>
          </p:cNvSpPr>
          <p:nvPr/>
        </p:nvSpPr>
        <p:spPr>
          <a:xfrm>
            <a:off x="1384299" y="737394"/>
            <a:ext cx="4376870" cy="1143000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 програми: </a:t>
            </a:r>
            <a:r>
              <a:rPr lang="uk-UA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 фізкультурно-оздоровчої та спортивної діяльності осіб з інвалідністю, забезпечення підготовки спортсменів з інвалідністю та фізкультурно-спортивної реабілітації осіб з інвалідністю.</a:t>
            </a:r>
            <a:endParaRPr lang="ru-RU" sz="6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sp>
        <p:nvSpPr>
          <p:cNvPr id="4" name="Місце для тексту 4">
            <a:extLst>
              <a:ext uri="{FF2B5EF4-FFF2-40B4-BE49-F238E27FC236}">
                <a16:creationId xmlns:a16="http://schemas.microsoft.com/office/drawing/2014/main" xmlns="" id="{79976F16-62C4-4244-AA95-37B909ABD35D}"/>
              </a:ext>
            </a:extLst>
          </p:cNvPr>
          <p:cNvSpPr txBox="1">
            <a:spLocks/>
          </p:cNvSpPr>
          <p:nvPr/>
        </p:nvSpPr>
        <p:spPr>
          <a:xfrm>
            <a:off x="5824668" y="737393"/>
            <a:ext cx="3184104" cy="604043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b="1" dirty="0"/>
              <a:t>Завдання:</a:t>
            </a:r>
          </a:p>
        </p:txBody>
      </p:sp>
      <p:sp>
        <p:nvSpPr>
          <p:cNvPr id="5" name="Місце для вмісту 3">
            <a:extLst>
              <a:ext uri="{FF2B5EF4-FFF2-40B4-BE49-F238E27FC236}">
                <a16:creationId xmlns:a16="http://schemas.microsoft.com/office/drawing/2014/main" xmlns="" id="{67B26823-1B59-4AF7-B5C4-73795CBD11DE}"/>
              </a:ext>
            </a:extLst>
          </p:cNvPr>
          <p:cNvSpPr txBox="1">
            <a:spLocks/>
          </p:cNvSpPr>
          <p:nvPr/>
        </p:nvSpPr>
        <p:spPr>
          <a:xfrm>
            <a:off x="1469166" y="1880394"/>
            <a:ext cx="3934881" cy="2728912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 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навчально-тренувальних зборів і змагань та заходів зі спорту осіб з інвалідністю.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людино-днів навчально-тренувальних зборів і змагань та заходів осіб з інвалідністю 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1573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Середні витрати на один людино-день навчально-тренувальних зборів і змагань  та заходів осіб з інвалідністю 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156,21 грн.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xmlns="" id="{C44789D0-D486-4639-9756-122A08536EFB}"/>
              </a:ext>
            </a:extLst>
          </p:cNvPr>
          <p:cNvSpPr txBox="1">
            <a:spLocks/>
          </p:cNvSpPr>
          <p:nvPr/>
        </p:nvSpPr>
        <p:spPr>
          <a:xfrm>
            <a:off x="5321497" y="1212850"/>
            <a:ext cx="3739953" cy="3593306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 навчально-тренувальних зборів і змагань зі спорту осіб з інвалідністю з підготовки до всеукраїнських змагань.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 і проведення регіональних (міських) змагань з видів спорту осіб з інвалідністю.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7F4F152-52DE-4C79-93F4-1A219F8001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296" y="3047603"/>
            <a:ext cx="2608620" cy="1885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43772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4C5EA9-925C-43FC-A2C5-A9C4C5F5A266}"/>
              </a:ext>
            </a:extLst>
          </p:cNvPr>
          <p:cNvSpPr txBox="1">
            <a:spLocks/>
          </p:cNvSpPr>
          <p:nvPr/>
        </p:nvSpPr>
        <p:spPr>
          <a:xfrm>
            <a:off x="1314450" y="44450"/>
            <a:ext cx="7766050" cy="7874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Утримання та навчально-тренувальна робота комунальних дитячо-юнацьких спортивних шкіл</a:t>
            </a:r>
            <a:endParaRPr lang="uk-UA" sz="2400" dirty="0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xmlns="" id="{0AD96B90-B1C7-47E0-BD03-A63290071CEA}"/>
              </a:ext>
            </a:extLst>
          </p:cNvPr>
          <p:cNvSpPr txBox="1">
            <a:spLocks/>
          </p:cNvSpPr>
          <p:nvPr/>
        </p:nvSpPr>
        <p:spPr>
          <a:xfrm>
            <a:off x="1206500" y="752587"/>
            <a:ext cx="3825611" cy="1254013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 програми: </a:t>
            </a:r>
            <a:r>
              <a:rPr lang="uk-UA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 необхідних умов для гармонійного виховання, фізичного розвитку, повноцінного оздоровлення, змістовного відпочинку і дозвілля дітей та молоді, самореалізації, набуття навичок здорового способу життя, підготовки спортсменів для резервного спорту.</a:t>
            </a:r>
            <a:endParaRPr lang="ru-RU" sz="5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sp>
        <p:nvSpPr>
          <p:cNvPr id="4" name="Місце для тексту 4">
            <a:extLst>
              <a:ext uri="{FF2B5EF4-FFF2-40B4-BE49-F238E27FC236}">
                <a16:creationId xmlns:a16="http://schemas.microsoft.com/office/drawing/2014/main" xmlns="" id="{B1E678F9-8E59-417C-9BB9-825328AF6E4C}"/>
              </a:ext>
            </a:extLst>
          </p:cNvPr>
          <p:cNvSpPr txBox="1">
            <a:spLocks/>
          </p:cNvSpPr>
          <p:nvPr/>
        </p:nvSpPr>
        <p:spPr>
          <a:xfrm>
            <a:off x="4867011" y="814275"/>
            <a:ext cx="4378590" cy="1749871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Завдання: </a:t>
            </a:r>
          </a:p>
          <a:p>
            <a:pPr marL="285750" indent="-285750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Підготовка спортивного резерву та підвищення рівня фізичної підготовленості дітей дитячо-юнацькими спортивними школами</a:t>
            </a:r>
            <a:endParaRPr lang="uk-UA" sz="1600" dirty="0"/>
          </a:p>
        </p:txBody>
      </p:sp>
      <p:sp>
        <p:nvSpPr>
          <p:cNvPr id="5" name="Місце для вмісту 3">
            <a:extLst>
              <a:ext uri="{FF2B5EF4-FFF2-40B4-BE49-F238E27FC236}">
                <a16:creationId xmlns:a16="http://schemas.microsoft.com/office/drawing/2014/main" xmlns="" id="{AC09846E-DFC0-40B5-857A-F7837ED9950D}"/>
              </a:ext>
            </a:extLst>
          </p:cNvPr>
          <p:cNvSpPr txBox="1">
            <a:spLocks/>
          </p:cNvSpPr>
          <p:nvPr/>
        </p:nvSpPr>
        <p:spPr>
          <a:xfrm>
            <a:off x="1263650" y="2006600"/>
            <a:ext cx="3825611" cy="286249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uk-UA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галузі</a:t>
            </a:r>
            <a:r>
              <a:rPr lang="uk-UA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 </a:t>
            </a:r>
            <a:r>
              <a:rPr lang="uk-UA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комунальних дитячо-юнацьких спортивних шкіл, з них</a:t>
            </a:r>
            <a:r>
              <a:rPr lang="uk-UA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uk-UA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ДЮСШ і</a:t>
            </a:r>
            <a:r>
              <a:rPr lang="uk-UA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uk-UA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СДЮСШОР, в яких культивується </a:t>
            </a:r>
            <a:r>
              <a:rPr lang="uk-UA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 видів спорту</a:t>
            </a:r>
            <a:r>
              <a:rPr lang="uk-UA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МДЮСШ №1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МДЮСШ №2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МДЮСШ №3 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МСДЮСШОР з баскетболу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МДЮСШ №5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МДЮСШ №6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МК ДЮСШ «Вінниця»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xmlns="" id="{FB3E6F4F-85AF-4D97-931A-A4CF328103B0}"/>
              </a:ext>
            </a:extLst>
          </p:cNvPr>
          <p:cNvSpPr txBox="1">
            <a:spLocks/>
          </p:cNvSpPr>
          <p:nvPr/>
        </p:nvSpPr>
        <p:spPr>
          <a:xfrm>
            <a:off x="4924161" y="2068288"/>
            <a:ext cx="4378590" cy="2358803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комунальних дитячо-юнацьких спортивних школах </a:t>
            </a:r>
            <a:r>
              <a:rPr lang="uk-UA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116 </a:t>
            </a:r>
            <a:r>
              <a:rPr lang="uk-UA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штатних </a:t>
            </a: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одиниць тренерів-викладачів.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Середньорічна кількість вихованців комунальних  дитячо-юнацьких спортивних шкіл, видатки на утримання яких здійснюються з бюджету,  складає </a:t>
            </a:r>
            <a:r>
              <a:rPr lang="uk-UA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2673 особи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1CBA3AE-B19F-4F8D-B20E-97DA0F28F4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0" t="7865" r="2621"/>
          <a:stretch/>
        </p:blipFill>
        <p:spPr>
          <a:xfrm>
            <a:off x="6689764" y="3632437"/>
            <a:ext cx="2060008" cy="1393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03969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040C88-355E-4775-9670-31013D5785F0}"/>
              </a:ext>
            </a:extLst>
          </p:cNvPr>
          <p:cNvSpPr txBox="1">
            <a:spLocks/>
          </p:cNvSpPr>
          <p:nvPr/>
        </p:nvSpPr>
        <p:spPr>
          <a:xfrm>
            <a:off x="1371600" y="88900"/>
            <a:ext cx="6883400" cy="57785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міських ДЮСШ</a:t>
            </a:r>
            <a:endParaRPr lang="uk-UA" sz="3200" dirty="0"/>
          </a:p>
        </p:txBody>
      </p:sp>
      <p:pic>
        <p:nvPicPr>
          <p:cNvPr id="3" name="Объект 3">
            <a:extLst>
              <a:ext uri="{FF2B5EF4-FFF2-40B4-BE49-F238E27FC236}">
                <a16:creationId xmlns:a16="http://schemas.microsoft.com/office/drawing/2014/main" xmlns="" id="{42E51D71-EDFB-4C19-9154-057E5CF294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06383"/>
            <a:ext cx="2019344" cy="201934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A4CF093-ED8D-43DC-8290-693B65D5A1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944" y="555183"/>
            <a:ext cx="1947347" cy="19473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23C6D2D-E049-4893-ADD3-9F1E569858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260" y="555183"/>
            <a:ext cx="1947348" cy="194734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D1ED506-5A27-4321-831F-B2478CFA2D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656" y="686432"/>
            <a:ext cx="1892344" cy="188531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925AF44-260E-49BD-BE3E-DD18AC4B97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641" y="2942153"/>
            <a:ext cx="2080945" cy="1947347"/>
          </a:xfrm>
          <a:prstGeom prst="rect">
            <a:avLst/>
          </a:prstGeom>
        </p:spPr>
      </p:pic>
      <p:pic>
        <p:nvPicPr>
          <p:cNvPr id="9" name="Picture 2" descr="jpq.jpg">
            <a:extLst>
              <a:ext uri="{FF2B5EF4-FFF2-40B4-BE49-F238E27FC236}">
                <a16:creationId xmlns:a16="http://schemas.microsoft.com/office/drawing/2014/main" xmlns="" id="{F0344F50-9300-4107-892B-C9351110D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257" y="2985084"/>
            <a:ext cx="2080945" cy="2094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803E5F7-5484-4BE7-BCB3-1FFF557B1EC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23683" t="3209" r="23105" b="-1"/>
          <a:stretch/>
        </p:blipFill>
        <p:spPr>
          <a:xfrm>
            <a:off x="6543377" y="2942152"/>
            <a:ext cx="2046286" cy="201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99014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1169</TotalTime>
  <Words>1741</Words>
  <Application>Microsoft Office PowerPoint</Application>
  <PresentationFormat>Экран (16:9)</PresentationFormat>
  <Paragraphs>151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Times New Roman</vt:lpstr>
      <vt:lpstr>Vinnytsia Sans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Мірчук Сергій Валерійович</dc:creator>
  <cp:lastModifiedBy>Заграй Інна Олегівна</cp:lastModifiedBy>
  <cp:revision>140</cp:revision>
  <dcterms:created xsi:type="dcterms:W3CDTF">2020-06-23T09:28:56Z</dcterms:created>
  <dcterms:modified xsi:type="dcterms:W3CDTF">2022-03-14T09:14:28Z</dcterms:modified>
</cp:coreProperties>
</file>